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1" r:id="rId3"/>
    <p:sldId id="259"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1969" autoAdjust="0"/>
  </p:normalViewPr>
  <p:slideViewPr>
    <p:cSldViewPr snapToGrid="0">
      <p:cViewPr varScale="1">
        <p:scale>
          <a:sx n="66" d="100"/>
          <a:sy n="66" d="100"/>
        </p:scale>
        <p:origin x="99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60B6B-78DC-4413-BDA6-0E56228F85A9}" type="datetimeFigureOut">
              <a:rPr lang="en-US" smtClean="0"/>
              <a:t>11/21/2016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C9BBE-B4EC-47FE-B036-3B02F7E7157D}" type="slidenum">
              <a:rPr lang="en-US" smtClean="0"/>
              <a:t>‹#›</a:t>
            </a:fld>
            <a:endParaRPr lang="en-US"/>
          </a:p>
        </p:txBody>
      </p:sp>
    </p:spTree>
    <p:extLst>
      <p:ext uri="{BB962C8B-B14F-4D97-AF65-F5344CB8AC3E}">
        <p14:creationId xmlns:p14="http://schemas.microsoft.com/office/powerpoint/2010/main" val="176730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089F4-29F9-428F-9DCC-1A2AFD3E21EF}" type="slidenum">
              <a:rPr lang="en-US" smtClean="0"/>
              <a:pPr/>
              <a:t>1</a:t>
            </a:fld>
            <a:endParaRPr lang="en-US"/>
          </a:p>
        </p:txBody>
      </p:sp>
    </p:spTree>
    <p:extLst>
      <p:ext uri="{BB962C8B-B14F-4D97-AF65-F5344CB8AC3E}">
        <p14:creationId xmlns:p14="http://schemas.microsoft.com/office/powerpoint/2010/main" val="3013323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The KY Ag Water Quality Act was passed by the KY Legislature</a:t>
            </a:r>
            <a:r>
              <a:rPr lang="en-US" baseline="0" dirty="0" smtClean="0"/>
              <a:t> in 1994, and became fully enforceable in 2001. The law says anyone with 10 acres or more must develop and implement a water quality plan. Individual Agriculture Water Quality Plans are made up of selected best management practices (BMPs) to protect water quality based on the farming operation. The KY Ag Water Quality Authority is a multi-agency committee that meets quarterly to review BMPs and discuss current issues regarding water quality on the farm.</a:t>
            </a:r>
            <a:endParaRPr lang="en-US" dirty="0" smtClean="0"/>
          </a:p>
          <a:p>
            <a:pPr eaLnBrk="1" hangingPunct="1">
              <a:spcBef>
                <a:spcPct val="0"/>
              </a:spcBef>
            </a:pP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FDC9D6-FC19-4F00-85D6-EBDB3FEB9D11}" type="slidenum">
              <a:rPr lang="en-US" smtClean="0"/>
              <a:pPr/>
              <a:t>2</a:t>
            </a:fld>
            <a:endParaRPr lang="en-US" smtClean="0"/>
          </a:p>
        </p:txBody>
      </p:sp>
    </p:spTree>
    <p:extLst>
      <p:ext uri="{BB962C8B-B14F-4D97-AF65-F5344CB8AC3E}">
        <p14:creationId xmlns:p14="http://schemas.microsoft.com/office/powerpoint/2010/main" val="3824729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Farming includes</a:t>
            </a:r>
            <a:r>
              <a:rPr lang="en-US" baseline="0" dirty="0" smtClean="0"/>
              <a:t> the production of livestock, livestock products, poultry, poultry products, milk, milk products or </a:t>
            </a:r>
            <a:r>
              <a:rPr lang="en-US" baseline="0" dirty="0" err="1" smtClean="0"/>
              <a:t>silviculture</a:t>
            </a:r>
            <a:r>
              <a:rPr lang="en-US" baseline="0" dirty="0" smtClean="0"/>
              <a:t> products or for the growing of crops such as but not limited to tobacco, corn, soybeans, small grains, fruits, and vegetables or devoted to and meeting the requirements and qualifications for payments to agriculture programs under an agreement with the state or federal government.</a:t>
            </a:r>
            <a:endParaRPr lang="en-US" dirty="0"/>
          </a:p>
        </p:txBody>
      </p:sp>
      <p:sp>
        <p:nvSpPr>
          <p:cNvPr id="4" name="Slide Number Placeholder 3"/>
          <p:cNvSpPr>
            <a:spLocks noGrp="1"/>
          </p:cNvSpPr>
          <p:nvPr>
            <p:ph type="sldNum" sz="quarter" idx="10"/>
          </p:nvPr>
        </p:nvSpPr>
        <p:spPr/>
        <p:txBody>
          <a:bodyPr/>
          <a:lstStyle/>
          <a:p>
            <a:fld id="{7E8C9BBE-B4EC-47FE-B036-3B02F7E7157D}" type="slidenum">
              <a:rPr lang="en-US" smtClean="0"/>
              <a:t>3</a:t>
            </a:fld>
            <a:endParaRPr lang="en-US"/>
          </a:p>
        </p:txBody>
      </p:sp>
    </p:spTree>
    <p:extLst>
      <p:ext uri="{BB962C8B-B14F-4D97-AF65-F5344CB8AC3E}">
        <p14:creationId xmlns:p14="http://schemas.microsoft.com/office/powerpoint/2010/main" val="1504438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recommended that plans be updated</a:t>
            </a:r>
            <a:r>
              <a:rPr lang="en-US" baseline="0" dirty="0" smtClean="0"/>
              <a:t> at least every two years; updated more frequently if new land is acquired, new operations are developed, etc.</a:t>
            </a:r>
            <a:endParaRPr lang="en-US" dirty="0"/>
          </a:p>
        </p:txBody>
      </p:sp>
      <p:sp>
        <p:nvSpPr>
          <p:cNvPr id="4" name="Slide Number Placeholder 3"/>
          <p:cNvSpPr>
            <a:spLocks noGrp="1"/>
          </p:cNvSpPr>
          <p:nvPr>
            <p:ph type="sldNum" sz="quarter" idx="10"/>
          </p:nvPr>
        </p:nvSpPr>
        <p:spPr/>
        <p:txBody>
          <a:bodyPr/>
          <a:lstStyle/>
          <a:p>
            <a:fld id="{7E8C9BBE-B4EC-47FE-B036-3B02F7E7157D}" type="slidenum">
              <a:rPr lang="en-US" smtClean="0"/>
              <a:t>4</a:t>
            </a:fld>
            <a:endParaRPr lang="en-US"/>
          </a:p>
        </p:txBody>
      </p:sp>
    </p:spTree>
    <p:extLst>
      <p:ext uri="{BB962C8B-B14F-4D97-AF65-F5344CB8AC3E}">
        <p14:creationId xmlns:p14="http://schemas.microsoft.com/office/powerpoint/2010/main" val="3828327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C9BBE-B4EC-47FE-B036-3B02F7E7157D}" type="slidenum">
              <a:rPr lang="en-US" smtClean="0"/>
              <a:t>5</a:t>
            </a:fld>
            <a:endParaRPr lang="en-US"/>
          </a:p>
        </p:txBody>
      </p:sp>
    </p:spTree>
    <p:extLst>
      <p:ext uri="{BB962C8B-B14F-4D97-AF65-F5344CB8AC3E}">
        <p14:creationId xmlns:p14="http://schemas.microsoft.com/office/powerpoint/2010/main" val="33052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958A01-3ADE-4838-BC7C-DA418A461244}"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13672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8A01-3ADE-4838-BC7C-DA418A461244}"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165047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8A01-3ADE-4838-BC7C-DA418A461244}"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171759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8A01-3ADE-4838-BC7C-DA418A461244}"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216388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8A01-3ADE-4838-BC7C-DA418A461244}"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4757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958A01-3ADE-4838-BC7C-DA418A461244}"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252482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58A01-3ADE-4838-BC7C-DA418A461244}"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384553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58A01-3ADE-4838-BC7C-DA418A461244}"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356919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58A01-3ADE-4838-BC7C-DA418A461244}"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216004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8A01-3ADE-4838-BC7C-DA418A461244}"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173576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8A01-3ADE-4838-BC7C-DA418A461244}"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AA306-AB3A-40E1-9F43-2117FF1DABF3}" type="slidenum">
              <a:rPr lang="en-US" smtClean="0"/>
              <a:t>‹#›</a:t>
            </a:fld>
            <a:endParaRPr lang="en-US"/>
          </a:p>
        </p:txBody>
      </p:sp>
    </p:spTree>
    <p:extLst>
      <p:ext uri="{BB962C8B-B14F-4D97-AF65-F5344CB8AC3E}">
        <p14:creationId xmlns:p14="http://schemas.microsoft.com/office/powerpoint/2010/main" val="226391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58A01-3ADE-4838-BC7C-DA418A461244}" type="datetimeFigureOut">
              <a:rPr lang="en-US" smtClean="0"/>
              <a:t>11/21/2016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AA306-AB3A-40E1-9F43-2117FF1DABF3}" type="slidenum">
              <a:rPr lang="en-US" smtClean="0"/>
              <a:t>‹#›</a:t>
            </a:fld>
            <a:endParaRPr lang="en-US"/>
          </a:p>
        </p:txBody>
      </p:sp>
    </p:spTree>
    <p:extLst>
      <p:ext uri="{BB962C8B-B14F-4D97-AF65-F5344CB8AC3E}">
        <p14:creationId xmlns:p14="http://schemas.microsoft.com/office/powerpoint/2010/main" val="127456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145" y="572729"/>
            <a:ext cx="8839200" cy="1524000"/>
          </a:xfrm>
        </p:spPr>
        <p:txBody>
          <a:bodyPr>
            <a:normAutofit fontScale="90000"/>
          </a:bodyPr>
          <a:lstStyle/>
          <a:p>
            <a:r>
              <a:rPr lang="en-US" b="1" dirty="0" smtClean="0"/>
              <a:t>Kentucky Agriculture Water Quality Act</a:t>
            </a:r>
            <a:endParaRPr lang="en-US" b="1" dirty="0"/>
          </a:p>
        </p:txBody>
      </p:sp>
      <p:sp>
        <p:nvSpPr>
          <p:cNvPr id="3" name="TextBox 2"/>
          <p:cNvSpPr txBox="1"/>
          <p:nvPr/>
        </p:nvSpPr>
        <p:spPr>
          <a:xfrm>
            <a:off x="1324256" y="5896026"/>
            <a:ext cx="6524978" cy="584775"/>
          </a:xfrm>
          <a:prstGeom prst="rect">
            <a:avLst/>
          </a:prstGeom>
          <a:noFill/>
        </p:spPr>
        <p:txBody>
          <a:bodyPr wrap="square" rtlCol="0">
            <a:spAutoFit/>
          </a:bodyPr>
          <a:lstStyle/>
          <a:p>
            <a:r>
              <a:rPr lang="en-US" sz="3200" i="1" dirty="0" smtClean="0"/>
              <a:t>Protecting Water Quality on the Farm</a:t>
            </a:r>
            <a:endParaRPr lang="en-US" sz="3200" i="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1481"/>
          <a:stretch/>
        </p:blipFill>
        <p:spPr>
          <a:xfrm>
            <a:off x="2864985" y="2440295"/>
            <a:ext cx="3443519" cy="3112164"/>
          </a:xfrm>
          <a:prstGeom prst="rect">
            <a:avLst/>
          </a:prstGeom>
        </p:spPr>
      </p:pic>
    </p:spTree>
    <p:extLst>
      <p:ext uri="{BB962C8B-B14F-4D97-AF65-F5344CB8AC3E}">
        <p14:creationId xmlns:p14="http://schemas.microsoft.com/office/powerpoint/2010/main" val="3323665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eaLnBrk="1" fontAlgn="auto" hangingPunct="1">
              <a:spcAft>
                <a:spcPts val="0"/>
              </a:spcAft>
              <a:defRPr/>
            </a:pPr>
            <a:r>
              <a:rPr lang="en-US" dirty="0" smtClean="0"/>
              <a:t>Kentucky Agriculture Water Quality Act</a:t>
            </a:r>
            <a:endParaRPr lang="en-US" dirty="0"/>
          </a:p>
        </p:txBody>
      </p:sp>
      <p:sp>
        <p:nvSpPr>
          <p:cNvPr id="4099" name="Content Placeholder 2"/>
          <p:cNvSpPr>
            <a:spLocks noGrp="1"/>
          </p:cNvSpPr>
          <p:nvPr>
            <p:ph idx="1"/>
          </p:nvPr>
        </p:nvSpPr>
        <p:spPr>
          <a:xfrm>
            <a:off x="381000" y="1447800"/>
            <a:ext cx="8229600" cy="5029200"/>
          </a:xfrm>
        </p:spPr>
        <p:txBody>
          <a:bodyPr>
            <a:normAutofit fontScale="92500" lnSpcReduction="10000"/>
          </a:bodyPr>
          <a:lstStyle/>
          <a:p>
            <a:pPr marL="0" indent="0">
              <a:buNone/>
            </a:pPr>
            <a:r>
              <a:rPr lang="en-US" sz="3000" dirty="0" smtClean="0"/>
              <a:t>Statute: </a:t>
            </a:r>
            <a:r>
              <a:rPr lang="en-US" sz="3200" dirty="0" smtClean="0"/>
              <a:t>KRS 224.71-100 </a:t>
            </a:r>
            <a:r>
              <a:rPr lang="en-US" sz="3200" dirty="0"/>
              <a:t>through </a:t>
            </a:r>
            <a:r>
              <a:rPr lang="en-US" sz="3200" dirty="0" smtClean="0"/>
              <a:t>224.71-145</a:t>
            </a:r>
            <a:endParaRPr lang="en-US" sz="3200" dirty="0"/>
          </a:p>
          <a:p>
            <a:pPr eaLnBrk="1" hangingPunct="1">
              <a:defRPr/>
            </a:pPr>
            <a:endParaRPr lang="en-US" sz="3000" dirty="0" smtClean="0"/>
          </a:p>
          <a:p>
            <a:pPr eaLnBrk="1" hangingPunct="1">
              <a:defRPr/>
            </a:pPr>
            <a:r>
              <a:rPr lang="en-US" sz="3000" dirty="0" smtClean="0"/>
              <a:t>10+ acres in agriculture or forestry must develop a water quality plan</a:t>
            </a:r>
          </a:p>
          <a:p>
            <a:pPr eaLnBrk="1" hangingPunct="1">
              <a:defRPr/>
            </a:pPr>
            <a:endParaRPr lang="en-US" sz="3000" dirty="0" smtClean="0"/>
          </a:p>
          <a:p>
            <a:pPr eaLnBrk="1" hangingPunct="1">
              <a:defRPr/>
            </a:pPr>
            <a:r>
              <a:rPr lang="en-US" sz="3000" dirty="0" smtClean="0"/>
              <a:t>Plan includes Best Management Practices (BMPs) to protect water quality</a:t>
            </a:r>
          </a:p>
          <a:p>
            <a:pPr>
              <a:defRPr/>
            </a:pPr>
            <a:endParaRPr lang="en-US" sz="3000" dirty="0" smtClean="0"/>
          </a:p>
          <a:p>
            <a:pPr>
              <a:defRPr/>
            </a:pPr>
            <a:r>
              <a:rPr lang="en-US" sz="3000" dirty="0" smtClean="0"/>
              <a:t>Established the Kentucky Ag Water Quality Authority</a:t>
            </a:r>
          </a:p>
          <a:p>
            <a:pPr lvl="2">
              <a:defRPr/>
            </a:pPr>
            <a:r>
              <a:rPr lang="en-US" sz="2400" dirty="0" smtClean="0"/>
              <a:t>Multi-agency committee</a:t>
            </a:r>
          </a:p>
          <a:p>
            <a:pPr lvl="2">
              <a:defRPr/>
            </a:pPr>
            <a:r>
              <a:rPr lang="en-US" sz="2400" dirty="0" smtClean="0"/>
              <a:t>Developed the KY Ag Water Quality State Plan</a:t>
            </a:r>
          </a:p>
          <a:p>
            <a:pPr lvl="2">
              <a:defRPr/>
            </a:pPr>
            <a:r>
              <a:rPr lang="en-US" sz="2400" dirty="0" smtClean="0"/>
              <a:t>Tasked with reviewing BMPs, implementing the Act</a:t>
            </a:r>
          </a:p>
          <a:p>
            <a:pPr eaLnBrk="1" hangingPunct="1">
              <a:defRPr/>
            </a:pPr>
            <a:endParaRPr lang="en-US" dirty="0" smtClean="0"/>
          </a:p>
        </p:txBody>
      </p:sp>
    </p:spTree>
    <p:extLst>
      <p:ext uri="{BB962C8B-B14F-4D97-AF65-F5344CB8AC3E}">
        <p14:creationId xmlns:p14="http://schemas.microsoft.com/office/powerpoint/2010/main" val="36716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Who needs a plan?</a:t>
            </a:r>
            <a:endParaRPr lang="en-US" dirty="0">
              <a:latin typeface="+mn-lt"/>
            </a:endParaRPr>
          </a:p>
        </p:txBody>
      </p:sp>
      <p:sp>
        <p:nvSpPr>
          <p:cNvPr id="3" name="Content Placeholder 2"/>
          <p:cNvSpPr>
            <a:spLocks noGrp="1"/>
          </p:cNvSpPr>
          <p:nvPr>
            <p:ph idx="1"/>
          </p:nvPr>
        </p:nvSpPr>
        <p:spPr>
          <a:xfrm>
            <a:off x="381000" y="1752601"/>
            <a:ext cx="8077200" cy="4495801"/>
          </a:xfrm>
        </p:spPr>
        <p:txBody>
          <a:bodyPr>
            <a:noAutofit/>
          </a:bodyPr>
          <a:lstStyle/>
          <a:p>
            <a:r>
              <a:rPr lang="en-US" dirty="0" smtClean="0"/>
              <a:t>Anyone farming or harvesting trees on 10+ acres</a:t>
            </a:r>
          </a:p>
          <a:p>
            <a:endParaRPr lang="en-US" dirty="0" smtClean="0"/>
          </a:p>
          <a:p>
            <a:r>
              <a:rPr lang="en-US" dirty="0" smtClean="0"/>
              <a:t>Anyone applying for federal, state, or local cost share</a:t>
            </a:r>
          </a:p>
          <a:p>
            <a:pPr lvl="1"/>
            <a:r>
              <a:rPr lang="en-US" dirty="0"/>
              <a:t>Federal: NRCS Environmental Quality Incentives Program (EQIP), etc.</a:t>
            </a:r>
          </a:p>
          <a:p>
            <a:pPr lvl="1"/>
            <a:r>
              <a:rPr lang="en-US" dirty="0"/>
              <a:t>State: Kentucky Soil Erosion and Water Quality Cost Share Program</a:t>
            </a:r>
          </a:p>
          <a:p>
            <a:pPr lvl="1"/>
            <a:r>
              <a:rPr lang="en-US" dirty="0"/>
              <a:t>Local: County Ag </a:t>
            </a:r>
            <a:r>
              <a:rPr lang="en-US" dirty="0" smtClean="0"/>
              <a:t>Investment Program (CAIP)</a:t>
            </a:r>
            <a:endParaRPr lang="en-US" dirty="0"/>
          </a:p>
        </p:txBody>
      </p:sp>
    </p:spTree>
    <p:extLst>
      <p:ext uri="{BB962C8B-B14F-4D97-AF65-F5344CB8AC3E}">
        <p14:creationId xmlns:p14="http://schemas.microsoft.com/office/powerpoint/2010/main" val="267443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latin typeface="+mn-lt"/>
              </a:rPr>
              <a:t>What is a plan?</a:t>
            </a:r>
            <a:endParaRPr lang="en-US" dirty="0">
              <a:latin typeface="+mn-lt"/>
            </a:endParaRPr>
          </a:p>
        </p:txBody>
      </p:sp>
      <p:sp>
        <p:nvSpPr>
          <p:cNvPr id="3" name="Content Placeholder 2"/>
          <p:cNvSpPr>
            <a:spLocks noGrp="1"/>
          </p:cNvSpPr>
          <p:nvPr>
            <p:ph idx="1"/>
          </p:nvPr>
        </p:nvSpPr>
        <p:spPr>
          <a:xfrm>
            <a:off x="457200" y="1524000"/>
            <a:ext cx="8229600" cy="5105400"/>
          </a:xfrm>
        </p:spPr>
        <p:txBody>
          <a:bodyPr>
            <a:noAutofit/>
          </a:bodyPr>
          <a:lstStyle/>
          <a:p>
            <a:r>
              <a:rPr lang="en-US" dirty="0" smtClean="0"/>
              <a:t>A plan is the list of BMPs that have been and will be implemented on the farm to protect water quality</a:t>
            </a:r>
          </a:p>
          <a:p>
            <a:pPr lvl="3"/>
            <a:r>
              <a:rPr lang="en-US" sz="2400" dirty="0"/>
              <a:t>Livestock</a:t>
            </a:r>
          </a:p>
          <a:p>
            <a:pPr lvl="3"/>
            <a:r>
              <a:rPr lang="en-US" sz="2400" dirty="0"/>
              <a:t>Crops</a:t>
            </a:r>
          </a:p>
          <a:p>
            <a:pPr lvl="3"/>
            <a:r>
              <a:rPr lang="en-US" sz="2400" dirty="0"/>
              <a:t>Pesticides and Fertilizers</a:t>
            </a:r>
          </a:p>
          <a:p>
            <a:pPr lvl="3"/>
            <a:r>
              <a:rPr lang="en-US" sz="2400" dirty="0"/>
              <a:t>Farmstead</a:t>
            </a:r>
          </a:p>
          <a:p>
            <a:pPr lvl="3"/>
            <a:r>
              <a:rPr lang="en-US" sz="2400" dirty="0"/>
              <a:t>Forestry</a:t>
            </a:r>
          </a:p>
          <a:p>
            <a:pPr lvl="3"/>
            <a:r>
              <a:rPr lang="en-US" sz="2400" dirty="0"/>
              <a:t>Streams and Other Waters</a:t>
            </a:r>
            <a:endParaRPr lang="en-US" sz="3200" dirty="0"/>
          </a:p>
          <a:p>
            <a:endParaRPr lang="en-US" dirty="0" smtClean="0"/>
          </a:p>
          <a:p>
            <a:r>
              <a:rPr lang="en-US" dirty="0" smtClean="0"/>
              <a:t>Plans should be up-to-date and reflect current farm activities</a:t>
            </a:r>
          </a:p>
          <a:p>
            <a:pPr marL="0" indent="0">
              <a:buNone/>
            </a:pPr>
            <a:endParaRPr lang="en-US" dirty="0" smtClean="0"/>
          </a:p>
          <a:p>
            <a:pPr marL="0" indent="0">
              <a:buNone/>
            </a:pPr>
            <a:endParaRPr lang="en-US" dirty="0" smtClean="0"/>
          </a:p>
          <a:p>
            <a:pPr>
              <a:buNone/>
            </a:pPr>
            <a:endParaRPr lang="en-US" dirty="0" smtClean="0"/>
          </a:p>
        </p:txBody>
      </p:sp>
    </p:spTree>
    <p:extLst>
      <p:ext uri="{BB962C8B-B14F-4D97-AF65-F5344CB8AC3E}">
        <p14:creationId xmlns:p14="http://schemas.microsoft.com/office/powerpoint/2010/main" val="1074740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16" y="0"/>
            <a:ext cx="8767010" cy="898358"/>
          </a:xfrm>
        </p:spPr>
        <p:txBody>
          <a:bodyPr>
            <a:noAutofit/>
          </a:bodyPr>
          <a:lstStyle/>
          <a:p>
            <a:r>
              <a:rPr lang="en-US" sz="3600" dirty="0" smtClean="0">
                <a:latin typeface="+mn-lt"/>
              </a:rPr>
              <a:t>How is the KY Ag Water Quality Act enforced?</a:t>
            </a:r>
            <a:endParaRPr lang="en-US" sz="3600" dirty="0">
              <a:latin typeface="+mn-lt"/>
            </a:endParaRPr>
          </a:p>
        </p:txBody>
      </p:sp>
      <p:sp>
        <p:nvSpPr>
          <p:cNvPr id="3" name="Content Placeholder 2"/>
          <p:cNvSpPr>
            <a:spLocks noGrp="1"/>
          </p:cNvSpPr>
          <p:nvPr>
            <p:ph idx="1"/>
          </p:nvPr>
        </p:nvSpPr>
        <p:spPr>
          <a:xfrm>
            <a:off x="401053" y="778326"/>
            <a:ext cx="8229600" cy="5831022"/>
          </a:xfrm>
        </p:spPr>
        <p:txBody>
          <a:bodyPr>
            <a:noAutofit/>
          </a:bodyPr>
          <a:lstStyle/>
          <a:p>
            <a:r>
              <a:rPr lang="en-US" sz="3200" dirty="0" smtClean="0"/>
              <a:t>Division of Water is responsible for the enforcement of the Ag Water Quality Act</a:t>
            </a:r>
          </a:p>
          <a:p>
            <a:pPr lvl="2"/>
            <a:r>
              <a:rPr lang="en-US" sz="2400" dirty="0"/>
              <a:t>Direct owner/operator to seek technical assistance from the Conservation District.</a:t>
            </a:r>
          </a:p>
          <a:p>
            <a:pPr lvl="2"/>
            <a:r>
              <a:rPr lang="en-US" sz="2400" dirty="0"/>
              <a:t>Lack of AWQP or improper implementation </a:t>
            </a:r>
          </a:p>
          <a:p>
            <a:r>
              <a:rPr lang="en-US" sz="3200" dirty="0" smtClean="0"/>
              <a:t>Corrective Measures process is followed</a:t>
            </a:r>
          </a:p>
          <a:p>
            <a:pPr lvl="2"/>
            <a:r>
              <a:rPr lang="en-US" sz="2400" dirty="0" smtClean="0"/>
              <a:t>Water </a:t>
            </a:r>
            <a:r>
              <a:rPr lang="en-US" sz="2400" dirty="0"/>
              <a:t>quality violation or imminent violation</a:t>
            </a:r>
          </a:p>
          <a:p>
            <a:pPr lvl="2"/>
            <a:r>
              <a:rPr lang="en-US" sz="2400" dirty="0" smtClean="0"/>
              <a:t>90 </a:t>
            </a:r>
            <a:r>
              <a:rPr lang="en-US" sz="2400" dirty="0"/>
              <a:t>day deadline, must contact Conservation District within 35 days</a:t>
            </a:r>
          </a:p>
          <a:p>
            <a:pPr lvl="2"/>
            <a:r>
              <a:rPr lang="en-US" sz="2400" dirty="0" smtClean="0"/>
              <a:t>Timeline TBD: </a:t>
            </a:r>
            <a:r>
              <a:rPr lang="en-US" sz="2400" dirty="0"/>
              <a:t>must contact Conservation District to develop a Corrective Measures Plan</a:t>
            </a:r>
          </a:p>
          <a:p>
            <a:pPr lvl="2"/>
            <a:r>
              <a:rPr lang="en-US" sz="2400" dirty="0" smtClean="0"/>
              <a:t>Notify </a:t>
            </a:r>
            <a:r>
              <a:rPr lang="en-US" sz="2400" dirty="0"/>
              <a:t>the local Conservation District of the issue.</a:t>
            </a:r>
          </a:p>
          <a:p>
            <a:pPr lvl="2"/>
            <a:r>
              <a:rPr lang="en-US" sz="2400" dirty="0" smtClean="0"/>
              <a:t>Conduct </a:t>
            </a:r>
            <a:r>
              <a:rPr lang="en-US" sz="2400" dirty="0"/>
              <a:t>a follow-up inspection unless the Conservation District notifies DOW that the issue has been resolved to </a:t>
            </a:r>
            <a:r>
              <a:rPr lang="en-US" sz="2400" dirty="0" smtClean="0"/>
              <a:t>its satisfaction</a:t>
            </a:r>
            <a:endParaRPr lang="en-US" sz="2400" dirty="0"/>
          </a:p>
          <a:p>
            <a:pPr marL="0" indent="0">
              <a:buNone/>
            </a:pPr>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1036567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When would a farmer get a site visit from the Division of Water?</a:t>
            </a:r>
            <a:endParaRPr lang="en-US" dirty="0">
              <a:latin typeface="+mn-lt"/>
            </a:endParaRPr>
          </a:p>
        </p:txBody>
      </p:sp>
      <p:sp>
        <p:nvSpPr>
          <p:cNvPr id="3" name="Content Placeholder 2"/>
          <p:cNvSpPr>
            <a:spLocks noGrp="1"/>
          </p:cNvSpPr>
          <p:nvPr>
            <p:ph idx="1"/>
          </p:nvPr>
        </p:nvSpPr>
        <p:spPr>
          <a:xfrm>
            <a:off x="628650" y="2207521"/>
            <a:ext cx="7886700" cy="4351338"/>
          </a:xfrm>
        </p:spPr>
        <p:txBody>
          <a:bodyPr>
            <a:normAutofit/>
          </a:bodyPr>
          <a:lstStyle/>
          <a:p>
            <a:r>
              <a:rPr lang="en-US" dirty="0"/>
              <a:t>Complaints reported to </a:t>
            </a:r>
            <a:r>
              <a:rPr lang="en-US" dirty="0" smtClean="0"/>
              <a:t>the </a:t>
            </a:r>
            <a:r>
              <a:rPr lang="en-US" dirty="0"/>
              <a:t>Division of Water</a:t>
            </a:r>
          </a:p>
          <a:p>
            <a:r>
              <a:rPr lang="en-US" dirty="0"/>
              <a:t>Inspectors visiting operations for routine inspection (permit holders)</a:t>
            </a:r>
          </a:p>
          <a:p>
            <a:r>
              <a:rPr lang="en-US" dirty="0"/>
              <a:t>Inspectors </a:t>
            </a:r>
            <a:r>
              <a:rPr lang="en-US" dirty="0" smtClean="0"/>
              <a:t>incidentally encounter a </a:t>
            </a:r>
            <a:r>
              <a:rPr lang="en-US" dirty="0"/>
              <a:t>questionable operation</a:t>
            </a:r>
          </a:p>
          <a:p>
            <a:endParaRPr lang="en-US" dirty="0"/>
          </a:p>
        </p:txBody>
      </p:sp>
    </p:spTree>
    <p:extLst>
      <p:ext uri="{BB962C8B-B14F-4D97-AF65-F5344CB8AC3E}">
        <p14:creationId xmlns:p14="http://schemas.microsoft.com/office/powerpoint/2010/main" val="350362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D8E3D6AB484B47886A4B9D552A6C06" ma:contentTypeVersion="2" ma:contentTypeDescription="Create a new document." ma:contentTypeScope="" ma:versionID="534e04252846c650c8fb36ac2378e86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63F846-8944-4AD5-81D0-34C6D653AE5A}"/>
</file>

<file path=customXml/itemProps2.xml><?xml version="1.0" encoding="utf-8"?>
<ds:datastoreItem xmlns:ds="http://schemas.openxmlformats.org/officeDocument/2006/customXml" ds:itemID="{041F43C2-004C-42A8-8556-C6A2B6F5AD2F}"/>
</file>

<file path=customXml/itemProps3.xml><?xml version="1.0" encoding="utf-8"?>
<ds:datastoreItem xmlns:ds="http://schemas.openxmlformats.org/officeDocument/2006/customXml" ds:itemID="{A7086CCB-5192-48D7-9EE6-D7D7A906AB93}"/>
</file>

<file path=docProps/app.xml><?xml version="1.0" encoding="utf-8"?>
<Properties xmlns="http://schemas.openxmlformats.org/officeDocument/2006/extended-properties" xmlns:vt="http://schemas.openxmlformats.org/officeDocument/2006/docPropsVTypes">
  <Template>Office Theme</Template>
  <TotalTime>261</TotalTime>
  <Words>514</Words>
  <Application>Microsoft Office PowerPoint</Application>
  <PresentationFormat>On-screen Show (4:3)</PresentationFormat>
  <Paragraphs>54</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Kentucky Agriculture Water Quality Act</vt:lpstr>
      <vt:lpstr>Kentucky Agriculture Water Quality Act</vt:lpstr>
      <vt:lpstr>Who needs a plan?</vt:lpstr>
      <vt:lpstr>What is a plan?</vt:lpstr>
      <vt:lpstr>How is the KY Ag Water Quality Act enforced?</vt:lpstr>
      <vt:lpstr>When would a farmer get a site visit from the Division of Water?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KAWQA Basic Presentation</dc:title>
  <dc:creator>Gumbert, Amanda A</dc:creator>
  <cp:lastModifiedBy>Gumbert, Amanda A</cp:lastModifiedBy>
  <cp:revision>14</cp:revision>
  <dcterms:created xsi:type="dcterms:W3CDTF">2016-04-07T14:02:28Z</dcterms:created>
  <dcterms:modified xsi:type="dcterms:W3CDTF">2016-11-21T14:38:40Z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0x010100FBD8E3D6AB484B47886A4B9D552A6C06</vt:lpwstr>
  </property>
</Properties>
</file>